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obo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12">
          <p15:clr>
            <a:srgbClr val="A4A3A4"/>
          </p15:clr>
        </p15:guide>
        <p15:guide id="2" pos="144">
          <p15:clr>
            <a:srgbClr val="A4A3A4"/>
          </p15:clr>
        </p15:guide>
        <p15:guide id="3" orient="horz" pos="87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12" orient="horz"/>
        <p:guide pos="144"/>
        <p:guide pos="876"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11" Type="http://schemas.openxmlformats.org/officeDocument/2006/relationships/slide" Target="slides/slide6.xml"/><Relationship Id="rId22" Type="http://schemas.openxmlformats.org/officeDocument/2006/relationships/font" Target="fonts/Roboto-italic.fntdata"/><Relationship Id="rId10" Type="http://schemas.openxmlformats.org/officeDocument/2006/relationships/slide" Target="slides/slide5.xml"/><Relationship Id="rId21" Type="http://schemas.openxmlformats.org/officeDocument/2006/relationships/font" Target="fonts/Robo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1:notes"/>
          <p:cNvSpPr/>
          <p:nvPr>
            <p:ph idx="2" type="sldImg"/>
          </p:nvPr>
        </p:nvSpPr>
        <p:spPr>
          <a:xfrm>
            <a:off x="533400" y="763588"/>
            <a:ext cx="6704013"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b="1"/>
          </a:p>
        </p:txBody>
      </p:sp>
      <p:sp>
        <p:nvSpPr>
          <p:cNvPr id="60" name="Google Shape;60;p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76" name="Google Shape;176;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US">
                <a:solidFill>
                  <a:srgbClr val="223366"/>
                </a:solidFill>
              </a:rPr>
              <a:t>Thank You !!</a:t>
            </a:r>
            <a:endParaRPr b="1" sz="1100">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t/>
            </a:r>
            <a:endParaRPr b="1"/>
          </a:p>
        </p:txBody>
      </p:sp>
      <p:sp>
        <p:nvSpPr>
          <p:cNvPr id="80" name="Google Shape;8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90" name="Google Shape;9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98" name="Google Shape;9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06" name="Google Shape;10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17" name="Google Shape;117;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26" name="Google Shape;126;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39" name="Google Shape;139;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1143000" y="841375"/>
            <a:ext cx="6858000" cy="17907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SzPts val="1400"/>
              <a:buNone/>
              <a:defRPr b="0" i="0" sz="6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5" name="Google Shape;15;p2"/>
          <p:cNvSpPr txBox="1"/>
          <p:nvPr>
            <p:ph idx="1" type="subTitle"/>
          </p:nvPr>
        </p:nvSpPr>
        <p:spPr>
          <a:xfrm>
            <a:off x="1143000" y="2701925"/>
            <a:ext cx="6858000" cy="1241425"/>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000"/>
              <a:buFont typeface="Arial"/>
              <a:buNone/>
              <a:defRPr b="0" i="0" sz="2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p:txBody>
      </p:sp>
      <p:sp>
        <p:nvSpPr>
          <p:cNvPr id="16" name="Google Shape;16;p2"/>
          <p:cNvSpPr txBox="1"/>
          <p:nvPr>
            <p:ph idx="10" type="dt"/>
          </p:nvPr>
        </p:nvSpPr>
        <p:spPr>
          <a:xfrm>
            <a:off x="628650" y="4767263"/>
            <a:ext cx="2057400" cy="27463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7" name="Google Shape;17;p2"/>
          <p:cNvSpPr txBox="1"/>
          <p:nvPr>
            <p:ph idx="11" type="ftr"/>
          </p:nvPr>
        </p:nvSpPr>
        <p:spPr>
          <a:xfrm>
            <a:off x="3028950" y="4767263"/>
            <a:ext cx="3086100" cy="27463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8" name="Google Shape;18;p2"/>
          <p:cNvSpPr txBox="1"/>
          <p:nvPr>
            <p:ph idx="12" type="sldNum"/>
          </p:nvPr>
        </p:nvSpPr>
        <p:spPr>
          <a:xfrm>
            <a:off x="6457950" y="4767263"/>
            <a:ext cx="2057400" cy="27463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800"/>
              <a:buFont typeface="Arial"/>
              <a:buNone/>
              <a:defRPr b="0" i="0" sz="1400" u="none" cap="none" strike="noStrike">
                <a:solidFill>
                  <a:srgbClr val="000000"/>
                </a:solidFill>
                <a:latin typeface="Arial"/>
                <a:ea typeface="Arial"/>
                <a:cs typeface="Arial"/>
                <a:sym typeface="Arial"/>
              </a:defRPr>
            </a:lvl1pPr>
          </a:lstStyle>
          <a:p/>
        </p:txBody>
      </p:sp>
      <p:sp>
        <p:nvSpPr>
          <p:cNvPr id="54" name="Google Shape;54;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sp>
        <p:nvSpPr>
          <p:cNvPr id="56" name="Google Shape;56;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1" name="Shape 21"/>
        <p:cNvGrpSpPr/>
        <p:nvPr/>
      </p:nvGrpSpPr>
      <p:grpSpPr>
        <a:xfrm>
          <a:off x="0" y="0"/>
          <a:ext cx="0" cy="0"/>
          <a:chOff x="0" y="0"/>
          <a:chExt cx="0" cy="0"/>
        </a:xfrm>
      </p:grpSpPr>
      <p:sp>
        <p:nvSpPr>
          <p:cNvPr id="22" name="Google Shape;22;p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23" name="Google Shape;23;p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24" name="Google Shape;24;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25" name="Shape 25"/>
        <p:cNvGrpSpPr/>
        <p:nvPr/>
      </p:nvGrpSpPr>
      <p:grpSpPr>
        <a:xfrm>
          <a:off x="0" y="0"/>
          <a:ext cx="0" cy="0"/>
          <a:chOff x="0" y="0"/>
          <a:chExt cx="0" cy="0"/>
        </a:xfrm>
      </p:grpSpPr>
      <p:sp>
        <p:nvSpPr>
          <p:cNvPr id="26" name="Google Shape;26;p5"/>
          <p:cNvSpPr txBox="1"/>
          <p:nvPr>
            <p:ph type="title"/>
          </p:nvPr>
        </p:nvSpPr>
        <p:spPr>
          <a:xfrm>
            <a:off x="628560" y="273780"/>
            <a:ext cx="7886430" cy="99387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7" name="Google Shape;27;p5"/>
          <p:cNvSpPr txBox="1"/>
          <p:nvPr>
            <p:ph idx="1" type="subTitle"/>
          </p:nvPr>
        </p:nvSpPr>
        <p:spPr>
          <a:xfrm>
            <a:off x="457110" y="1203390"/>
            <a:ext cx="8229330" cy="298296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6"/>
          <p:cNvSpPr txBox="1"/>
          <p:nvPr>
            <p:ph type="title"/>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0" name="Google Shape;30;p6"/>
          <p:cNvSpPr txBox="1"/>
          <p:nvPr>
            <p:ph idx="1" type="body"/>
          </p:nvPr>
        </p:nvSpPr>
        <p:spPr>
          <a:xfrm>
            <a:off x="0" y="0"/>
            <a:ext cx="3000000" cy="30000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1" name="Google Shape;31;p6"/>
          <p:cNvSpPr txBox="1"/>
          <p:nvPr>
            <p:ph idx="11" type="ftr"/>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SzPts val="1400"/>
              <a:buNone/>
              <a:defRPr b="0" i="0" sz="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2" name="Google Shape;32;p6"/>
          <p:cNvSpPr txBox="1"/>
          <p:nvPr>
            <p:ph idx="10" type="dt"/>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SzPts val="1400"/>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3" name="Google Shape;33;p6"/>
          <p:cNvSpPr txBox="1"/>
          <p:nvPr>
            <p:ph idx="12" type="sldNum"/>
          </p:nvPr>
        </p:nvSpPr>
        <p:spPr>
          <a:xfrm>
            <a:off x="0" y="0"/>
            <a:ext cx="3000000" cy="30000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 name="Shape 34"/>
        <p:cNvGrpSpPr/>
        <p:nvPr/>
      </p:nvGrpSpPr>
      <p:grpSpPr>
        <a:xfrm>
          <a:off x="0" y="0"/>
          <a:ext cx="0" cy="0"/>
          <a:chOff x="0" y="0"/>
          <a:chExt cx="0" cy="0"/>
        </a:xfrm>
      </p:grpSpPr>
      <p:sp>
        <p:nvSpPr>
          <p:cNvPr id="35" name="Google Shape;35;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36" name="Google Shape;36;p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7" name="Google Shape;37;p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8" name="Google Shape;38;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2">
    <p:spTree>
      <p:nvGrpSpPr>
        <p:cNvPr id="39" name="Shape 39"/>
        <p:cNvGrpSpPr/>
        <p:nvPr/>
      </p:nvGrpSpPr>
      <p:grpSpPr>
        <a:xfrm>
          <a:off x="0" y="0"/>
          <a:ext cx="0" cy="0"/>
          <a:chOff x="0" y="0"/>
          <a:chExt cx="0" cy="0"/>
        </a:xfrm>
      </p:grpSpPr>
      <p:sp>
        <p:nvSpPr>
          <p:cNvPr id="40" name="Google Shape;40;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41" name="Google Shape;41;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42" name="Google Shape;42;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3" name="Shape 43"/>
        <p:cNvGrpSpPr/>
        <p:nvPr/>
      </p:nvGrpSpPr>
      <p:grpSpPr>
        <a:xfrm>
          <a:off x="0" y="0"/>
          <a:ext cx="0" cy="0"/>
          <a:chOff x="0" y="0"/>
          <a:chExt cx="0" cy="0"/>
        </a:xfrm>
      </p:grpSpPr>
      <p:sp>
        <p:nvSpPr>
          <p:cNvPr id="44" name="Google Shape;44;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9pPr>
          </a:lstStyle>
          <a:p/>
        </p:txBody>
      </p:sp>
      <p:sp>
        <p:nvSpPr>
          <p:cNvPr id="45" name="Google Shape;45;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9pPr>
          </a:lstStyle>
          <a:p/>
        </p:txBody>
      </p:sp>
      <p:sp>
        <p:nvSpPr>
          <p:cNvPr id="49" name="Google Shape;49;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9pPr>
          </a:lstStyle>
          <a:p/>
        </p:txBody>
      </p:sp>
      <p:sp>
        <p:nvSpPr>
          <p:cNvPr id="50" name="Google Shape;50;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15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51" name="Google Shape;51;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7283428" y="62784"/>
            <a:ext cx="1109472" cy="58465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 close up of a sign&#10;&#10;Description automatically generated" id="7" name="Google Shape;7;p1"/>
          <p:cNvPicPr preferRelativeResize="0"/>
          <p:nvPr/>
        </p:nvPicPr>
        <p:blipFill rotWithShape="1">
          <a:blip r:embed="rId1">
            <a:alphaModFix/>
          </a:blip>
          <a:srcRect b="0" l="0" r="0" t="0"/>
          <a:stretch/>
        </p:blipFill>
        <p:spPr>
          <a:xfrm>
            <a:off x="7799751" y="88917"/>
            <a:ext cx="1233874" cy="412476"/>
          </a:xfrm>
          <a:prstGeom prst="rect">
            <a:avLst/>
          </a:prstGeom>
          <a:noFill/>
          <a:ln>
            <a:noFill/>
          </a:ln>
        </p:spPr>
      </p:pic>
      <p:sp>
        <p:nvSpPr>
          <p:cNvPr id="8" name="Google Shape;8;p1"/>
          <p:cNvSpPr/>
          <p:nvPr/>
        </p:nvSpPr>
        <p:spPr>
          <a:xfrm>
            <a:off x="7594600" y="82567"/>
            <a:ext cx="165100" cy="412476"/>
          </a:xfrm>
          <a:prstGeom prst="rect">
            <a:avLst/>
          </a:prstGeom>
          <a:solidFill>
            <a:srgbClr val="8419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 name="Google Shape;9;p1"/>
          <p:cNvSpPr/>
          <p:nvPr/>
        </p:nvSpPr>
        <p:spPr>
          <a:xfrm>
            <a:off x="7440249" y="82567"/>
            <a:ext cx="103551" cy="412476"/>
          </a:xfrm>
          <a:prstGeom prst="rect">
            <a:avLst/>
          </a:prstGeom>
          <a:solidFill>
            <a:srgbClr val="21326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 name="Google Shape;10;p1"/>
          <p:cNvSpPr/>
          <p:nvPr/>
        </p:nvSpPr>
        <p:spPr>
          <a:xfrm>
            <a:off x="0" y="5086350"/>
            <a:ext cx="9144000" cy="69850"/>
          </a:xfrm>
          <a:prstGeom prst="rect">
            <a:avLst/>
          </a:prstGeom>
          <a:solidFill>
            <a:srgbClr val="21326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 name="Google Shape;11;p1"/>
          <p:cNvSpPr/>
          <p:nvPr/>
        </p:nvSpPr>
        <p:spPr>
          <a:xfrm>
            <a:off x="0" y="88917"/>
            <a:ext cx="7283428" cy="406126"/>
          </a:xfrm>
          <a:prstGeom prst="rect">
            <a:avLst/>
          </a:prstGeom>
          <a:solidFill>
            <a:srgbClr val="213264"/>
          </a:solidFill>
          <a:ln cap="flat" cmpd="sng" w="25400">
            <a:solidFill>
              <a:srgbClr val="21326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 name="Google Shape;12;p1"/>
          <p:cNvSpPr txBox="1"/>
          <p:nvPr/>
        </p:nvSpPr>
        <p:spPr>
          <a:xfrm>
            <a:off x="92480" y="105826"/>
            <a:ext cx="395374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chemeClr val="lt1"/>
                </a:solidFill>
                <a:latin typeface="Arial"/>
                <a:ea typeface="Arial"/>
                <a:cs typeface="Arial"/>
                <a:sym typeface="Arial"/>
              </a:rPr>
              <a:t>Next Gen Employability Program</a:t>
            </a:r>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p:nvPr/>
        </p:nvSpPr>
        <p:spPr>
          <a:xfrm>
            <a:off x="0" y="0"/>
            <a:ext cx="9144000" cy="5143500"/>
          </a:xfrm>
          <a:prstGeom prst="rect">
            <a:avLst/>
          </a:prstGeom>
          <a:solidFill>
            <a:srgbClr val="DFDDF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 white circle in the sky&#10;&#10;Description automatically generated" id="63" name="Google Shape;63;p13"/>
          <p:cNvPicPr preferRelativeResize="0"/>
          <p:nvPr/>
        </p:nvPicPr>
        <p:blipFill rotWithShape="1">
          <a:blip r:embed="rId3">
            <a:alphaModFix amt="5000"/>
          </a:blip>
          <a:srcRect b="10205" l="0" r="745" t="5928"/>
          <a:stretch/>
        </p:blipFill>
        <p:spPr>
          <a:xfrm>
            <a:off x="13063" y="-1"/>
            <a:ext cx="9130937" cy="5143501"/>
          </a:xfrm>
          <a:prstGeom prst="rect">
            <a:avLst/>
          </a:prstGeom>
          <a:noFill/>
          <a:ln>
            <a:noFill/>
          </a:ln>
        </p:spPr>
      </p:pic>
      <p:sp>
        <p:nvSpPr>
          <p:cNvPr id="64" name="Google Shape;64;p13"/>
          <p:cNvSpPr/>
          <p:nvPr/>
        </p:nvSpPr>
        <p:spPr>
          <a:xfrm>
            <a:off x="1865074" y="730897"/>
            <a:ext cx="6301139" cy="3966472"/>
          </a:xfrm>
          <a:prstGeom prst="rect">
            <a:avLst/>
          </a:prstGeom>
          <a:solidFill>
            <a:srgbClr val="213163"/>
          </a:solidFill>
          <a:ln cap="flat" cmpd="sng" w="25400">
            <a:solidFill>
              <a:srgbClr val="21316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5" name="Google Shape;65;p13"/>
          <p:cNvSpPr/>
          <p:nvPr/>
        </p:nvSpPr>
        <p:spPr>
          <a:xfrm>
            <a:off x="977787" y="1061739"/>
            <a:ext cx="6985193" cy="3451405"/>
          </a:xfrm>
          <a:prstGeom prst="rect">
            <a:avLst/>
          </a:prstGeom>
          <a:solidFill>
            <a:schemeClr val="lt1"/>
          </a:solidFill>
          <a:ln cap="flat" cmpd="sng" w="25400">
            <a:solidFill>
              <a:schemeClr val="lt1"/>
            </a:solidFill>
            <a:prstDash val="solid"/>
            <a:round/>
            <a:headEnd len="sm" w="sm" type="none"/>
            <a:tailEnd len="sm" w="sm" type="none"/>
          </a:ln>
          <a:effectLst>
            <a:outerShdw blurRad="508000" sx="105000" rotWithShape="0" algn="ctr" sy="105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6" name="Google Shape;66;p13"/>
          <p:cNvSpPr/>
          <p:nvPr/>
        </p:nvSpPr>
        <p:spPr>
          <a:xfrm>
            <a:off x="2490558" y="2787442"/>
            <a:ext cx="50564" cy="446915"/>
          </a:xfrm>
          <a:prstGeom prst="rect">
            <a:avLst/>
          </a:prstGeom>
          <a:solidFill>
            <a:srgbClr val="FFE600"/>
          </a:solidFill>
          <a:ln cap="flat" cmpd="sng" w="25400">
            <a:solidFill>
              <a:srgbClr val="FFE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7" name="Google Shape;67;p13"/>
          <p:cNvSpPr txBox="1"/>
          <p:nvPr/>
        </p:nvSpPr>
        <p:spPr>
          <a:xfrm>
            <a:off x="2029564" y="2248174"/>
            <a:ext cx="5025352"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161D23"/>
                </a:solidFill>
                <a:latin typeface="Arial"/>
                <a:ea typeface="Arial"/>
                <a:cs typeface="Arial"/>
                <a:sym typeface="Arial"/>
              </a:rPr>
              <a:t>NEXT GEN EMPLOYABILITY PROGRAM</a:t>
            </a:r>
            <a:endParaRPr/>
          </a:p>
        </p:txBody>
      </p:sp>
      <p:sp>
        <p:nvSpPr>
          <p:cNvPr id="68" name="Google Shape;68;p13"/>
          <p:cNvSpPr txBox="1"/>
          <p:nvPr/>
        </p:nvSpPr>
        <p:spPr>
          <a:xfrm>
            <a:off x="2541122" y="2795733"/>
            <a:ext cx="401969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161D23"/>
                </a:solidFill>
                <a:latin typeface="Arial"/>
                <a:ea typeface="Arial"/>
                <a:cs typeface="Arial"/>
                <a:sym typeface="Arial"/>
              </a:rPr>
              <a:t>Creating a future-ready workforce</a:t>
            </a:r>
            <a:endParaRPr/>
          </a:p>
        </p:txBody>
      </p:sp>
      <p:sp>
        <p:nvSpPr>
          <p:cNvPr id="69" name="Google Shape;69;p13"/>
          <p:cNvSpPr txBox="1"/>
          <p:nvPr/>
        </p:nvSpPr>
        <p:spPr>
          <a:xfrm>
            <a:off x="1003625" y="3642533"/>
            <a:ext cx="1456920" cy="27695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Team Members</a:t>
            </a:r>
            <a:endParaRPr/>
          </a:p>
        </p:txBody>
      </p:sp>
      <p:sp>
        <p:nvSpPr>
          <p:cNvPr id="70" name="Google Shape;70;p13"/>
          <p:cNvSpPr txBox="1"/>
          <p:nvPr/>
        </p:nvSpPr>
        <p:spPr>
          <a:xfrm>
            <a:off x="1095104" y="3956075"/>
            <a:ext cx="3775500" cy="456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Arial"/>
                <a:ea typeface="Arial"/>
                <a:cs typeface="Arial"/>
                <a:sym typeface="Arial"/>
              </a:rPr>
              <a:t>Student Name : Dhanasekaren Balasubramanian</a:t>
            </a:r>
            <a:endParaRPr/>
          </a:p>
          <a:p>
            <a:pPr indent="0" lvl="0" marL="0" marR="0" rtl="0" algn="l">
              <a:lnSpc>
                <a:spcPct val="100000"/>
              </a:lnSpc>
              <a:spcBef>
                <a:spcPts val="200"/>
              </a:spcBef>
              <a:spcAft>
                <a:spcPts val="0"/>
              </a:spcAft>
              <a:buNone/>
            </a:pPr>
            <a:r>
              <a:rPr b="0" i="0" lang="en-US" sz="1100" u="none" cap="none" strike="noStrike">
                <a:solidFill>
                  <a:schemeClr val="dk1"/>
                </a:solidFill>
                <a:latin typeface="Arial"/>
                <a:ea typeface="Arial"/>
                <a:cs typeface="Arial"/>
                <a:sym typeface="Arial"/>
              </a:rPr>
              <a:t>Student ID : </a:t>
            </a:r>
            <a:r>
              <a:rPr lang="en-US" sz="1100">
                <a:solidFill>
                  <a:srgbClr val="222222"/>
                </a:solidFill>
                <a:highlight>
                  <a:srgbClr val="FFFFFF"/>
                </a:highlight>
              </a:rPr>
              <a:t>au412321104005</a:t>
            </a:r>
            <a:endParaRPr/>
          </a:p>
        </p:txBody>
      </p:sp>
      <p:cxnSp>
        <p:nvCxnSpPr>
          <p:cNvPr id="71" name="Google Shape;71;p13"/>
          <p:cNvCxnSpPr/>
          <p:nvPr/>
        </p:nvCxnSpPr>
        <p:spPr>
          <a:xfrm>
            <a:off x="1100213" y="3919492"/>
            <a:ext cx="1986613" cy="0"/>
          </a:xfrm>
          <a:prstGeom prst="straightConnector1">
            <a:avLst/>
          </a:prstGeom>
          <a:noFill/>
          <a:ln cap="flat" cmpd="sng" w="9525">
            <a:solidFill>
              <a:schemeClr val="dk1"/>
            </a:solidFill>
            <a:prstDash val="lgDashDot"/>
            <a:round/>
            <a:headEnd len="sm" w="sm" type="none"/>
            <a:tailEnd len="sm" w="sm" type="none"/>
          </a:ln>
        </p:spPr>
      </p:cxnSp>
      <p:sp>
        <p:nvSpPr>
          <p:cNvPr id="72" name="Google Shape;72;p13"/>
          <p:cNvSpPr txBox="1"/>
          <p:nvPr/>
        </p:nvSpPr>
        <p:spPr>
          <a:xfrm>
            <a:off x="5596477" y="3627293"/>
            <a:ext cx="1456920" cy="27695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College Name</a:t>
            </a:r>
            <a:endParaRPr/>
          </a:p>
        </p:txBody>
      </p:sp>
      <p:cxnSp>
        <p:nvCxnSpPr>
          <p:cNvPr id="73" name="Google Shape;73;p13"/>
          <p:cNvCxnSpPr/>
          <p:nvPr/>
        </p:nvCxnSpPr>
        <p:spPr>
          <a:xfrm>
            <a:off x="5693065" y="3919492"/>
            <a:ext cx="1360332" cy="0"/>
          </a:xfrm>
          <a:prstGeom prst="straightConnector1">
            <a:avLst/>
          </a:prstGeom>
          <a:noFill/>
          <a:ln cap="flat" cmpd="sng" w="9525">
            <a:solidFill>
              <a:schemeClr val="dk1"/>
            </a:solidFill>
            <a:prstDash val="lgDashDot"/>
            <a:round/>
            <a:headEnd len="sm" w="sm" type="none"/>
            <a:tailEnd len="sm" w="sm" type="none"/>
          </a:ln>
        </p:spPr>
      </p:cxnSp>
      <p:sp>
        <p:nvSpPr>
          <p:cNvPr id="74" name="Google Shape;74;p13"/>
          <p:cNvSpPr txBox="1"/>
          <p:nvPr/>
        </p:nvSpPr>
        <p:spPr>
          <a:xfrm>
            <a:off x="5596475" y="3956075"/>
            <a:ext cx="23664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100">
                <a:solidFill>
                  <a:schemeClr val="dk1"/>
                </a:solidFill>
              </a:rPr>
              <a:t>Sri Ramanujar Engineering college</a:t>
            </a:r>
            <a:endParaRPr/>
          </a:p>
        </p:txBody>
      </p:sp>
      <p:pic>
        <p:nvPicPr>
          <p:cNvPr id="75" name="Google Shape;75;p13"/>
          <p:cNvPicPr preferRelativeResize="0"/>
          <p:nvPr/>
        </p:nvPicPr>
        <p:blipFill rotWithShape="1">
          <a:blip r:embed="rId4">
            <a:alphaModFix/>
          </a:blip>
          <a:srcRect b="0" l="0" r="0" t="0"/>
          <a:stretch/>
        </p:blipFill>
        <p:spPr>
          <a:xfrm>
            <a:off x="1834750" y="1249149"/>
            <a:ext cx="1146742" cy="666202"/>
          </a:xfrm>
          <a:prstGeom prst="rect">
            <a:avLst/>
          </a:prstGeom>
          <a:noFill/>
          <a:ln>
            <a:noFill/>
          </a:ln>
        </p:spPr>
      </p:pic>
      <p:pic>
        <p:nvPicPr>
          <p:cNvPr descr="A logo with people and map&#10;&#10;Description automatically generated" id="76" name="Google Shape;76;p13"/>
          <p:cNvPicPr preferRelativeResize="0"/>
          <p:nvPr/>
        </p:nvPicPr>
        <p:blipFill rotWithShape="1">
          <a:blip r:embed="rId5">
            <a:alphaModFix/>
          </a:blip>
          <a:srcRect b="0" l="0" r="0" t="0"/>
          <a:stretch/>
        </p:blipFill>
        <p:spPr>
          <a:xfrm>
            <a:off x="6461189" y="1211666"/>
            <a:ext cx="668564" cy="666202"/>
          </a:xfrm>
          <a:prstGeom prst="rect">
            <a:avLst/>
          </a:prstGeom>
          <a:noFill/>
          <a:ln>
            <a:noFill/>
          </a:ln>
        </p:spPr>
      </p:pic>
      <p:pic>
        <p:nvPicPr>
          <p:cNvPr descr="A close up of a logo&#10;&#10;Description automatically generated" id="77" name="Google Shape;77;p13"/>
          <p:cNvPicPr preferRelativeResize="0"/>
          <p:nvPr/>
        </p:nvPicPr>
        <p:blipFill rotWithShape="1">
          <a:blip r:embed="rId6">
            <a:alphaModFix/>
          </a:blip>
          <a:srcRect b="0" l="0" r="0" t="0"/>
          <a:stretch/>
        </p:blipFill>
        <p:spPr>
          <a:xfrm>
            <a:off x="3927667" y="1286631"/>
            <a:ext cx="1587347" cy="51627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2"/>
          <p:cNvSpPr txBox="1"/>
          <p:nvPr>
            <p:ph type="title"/>
          </p:nvPr>
        </p:nvSpPr>
        <p:spPr>
          <a:xfrm>
            <a:off x="628560" y="601132"/>
            <a:ext cx="7886430" cy="666517"/>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US"/>
              <a:t>About-Us-Page</a:t>
            </a:r>
            <a:endParaRPr/>
          </a:p>
        </p:txBody>
      </p:sp>
      <p:pic>
        <p:nvPicPr>
          <p:cNvPr id="161" name="Google Shape;161;p22"/>
          <p:cNvPicPr preferRelativeResize="0"/>
          <p:nvPr/>
        </p:nvPicPr>
        <p:blipFill>
          <a:blip r:embed="rId3">
            <a:alphaModFix/>
          </a:blip>
          <a:stretch>
            <a:fillRect/>
          </a:stretch>
        </p:blipFill>
        <p:spPr>
          <a:xfrm>
            <a:off x="959662" y="1152075"/>
            <a:ext cx="7224674" cy="3571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3"/>
          <p:cNvSpPr txBox="1"/>
          <p:nvPr>
            <p:ph type="title"/>
          </p:nvPr>
        </p:nvSpPr>
        <p:spPr>
          <a:xfrm>
            <a:off x="628560" y="635000"/>
            <a:ext cx="7886430" cy="632649"/>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US"/>
              <a:t>Service-Page</a:t>
            </a:r>
            <a:endParaRPr/>
          </a:p>
        </p:txBody>
      </p:sp>
      <p:pic>
        <p:nvPicPr>
          <p:cNvPr id="167" name="Google Shape;167;p23"/>
          <p:cNvPicPr preferRelativeResize="0"/>
          <p:nvPr/>
        </p:nvPicPr>
        <p:blipFill>
          <a:blip r:embed="rId3">
            <a:alphaModFix/>
          </a:blip>
          <a:stretch>
            <a:fillRect/>
          </a:stretch>
        </p:blipFill>
        <p:spPr>
          <a:xfrm>
            <a:off x="562863" y="1168875"/>
            <a:ext cx="8017826" cy="35710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4"/>
          <p:cNvSpPr txBox="1"/>
          <p:nvPr>
            <p:ph type="title"/>
          </p:nvPr>
        </p:nvSpPr>
        <p:spPr>
          <a:xfrm>
            <a:off x="215053" y="719666"/>
            <a:ext cx="8421900" cy="548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b="1" lang="en-US" sz="1600">
                <a:solidFill>
                  <a:srgbClr val="213163"/>
                </a:solidFill>
                <a:latin typeface="Arial"/>
                <a:ea typeface="Arial"/>
                <a:cs typeface="Arial"/>
                <a:sym typeface="Arial"/>
              </a:rPr>
              <a:t>Future Enhancements</a:t>
            </a:r>
            <a:r>
              <a:rPr b="1" lang="en-US" sz="1600">
                <a:solidFill>
                  <a:srgbClr val="374151"/>
                </a:solidFill>
                <a:latin typeface="Arial"/>
                <a:ea typeface="Arial"/>
                <a:cs typeface="Arial"/>
                <a:sym typeface="Arial"/>
              </a:rPr>
              <a:t>:</a:t>
            </a:r>
            <a:br>
              <a:rPr b="0" i="0" lang="en-US">
                <a:solidFill>
                  <a:srgbClr val="374151"/>
                </a:solidFill>
                <a:latin typeface="Arial"/>
                <a:ea typeface="Arial"/>
                <a:cs typeface="Arial"/>
                <a:sym typeface="Arial"/>
              </a:rPr>
            </a:br>
            <a:endParaRPr/>
          </a:p>
        </p:txBody>
      </p:sp>
      <p:sp>
        <p:nvSpPr>
          <p:cNvPr id="173" name="Google Shape;173;p24"/>
          <p:cNvSpPr txBox="1"/>
          <p:nvPr/>
        </p:nvSpPr>
        <p:spPr>
          <a:xfrm>
            <a:off x="709825" y="1267775"/>
            <a:ext cx="7404000" cy="3480300"/>
          </a:xfrm>
          <a:prstGeom prst="rect">
            <a:avLst/>
          </a:prstGeom>
          <a:noFill/>
          <a:ln>
            <a:noFill/>
          </a:ln>
        </p:spPr>
        <p:txBody>
          <a:bodyPr anchorCtr="0" anchor="t" bIns="91425" lIns="91425" spcFirstLastPara="1" rIns="91425" wrap="square" tIns="91425">
            <a:noAutofit/>
          </a:bodyPr>
          <a:lstStyle/>
          <a:p>
            <a:pPr indent="-228600" lvl="0" marL="457200" rtl="0" algn="l">
              <a:spcBef>
                <a:spcPts val="0"/>
              </a:spcBef>
              <a:spcAft>
                <a:spcPts val="0"/>
              </a:spcAft>
              <a:buSzPts val="1200"/>
              <a:buNone/>
            </a:pPr>
            <a:r>
              <a:rPr lang="en-US" sz="1200"/>
              <a:t>Enhanced Favorite Songs Feature</a:t>
            </a:r>
            <a:endParaRPr sz="1200"/>
          </a:p>
          <a:p>
            <a:pPr indent="-228600" lvl="0" marL="457200" rtl="0" algn="l">
              <a:spcBef>
                <a:spcPts val="0"/>
              </a:spcBef>
              <a:spcAft>
                <a:spcPts val="0"/>
              </a:spcAft>
              <a:buSzPts val="1200"/>
              <a:buNone/>
            </a:pPr>
            <a:r>
              <a:t/>
            </a:r>
            <a:endParaRPr sz="1200"/>
          </a:p>
          <a:p>
            <a:pPr indent="-228600" lvl="0" marL="457200" rtl="0" algn="l">
              <a:spcBef>
                <a:spcPts val="0"/>
              </a:spcBef>
              <a:spcAft>
                <a:spcPts val="0"/>
              </a:spcAft>
              <a:buSzPts val="1200"/>
              <a:buNone/>
            </a:pPr>
            <a:r>
              <a:rPr lang="en-US" sz="1200"/>
              <a:t>Real-time Listening Together Feature</a:t>
            </a:r>
            <a:endParaRPr sz="1200"/>
          </a:p>
          <a:p>
            <a:pPr indent="-228600" lvl="0" marL="457200" rtl="0" algn="l">
              <a:spcBef>
                <a:spcPts val="0"/>
              </a:spcBef>
              <a:spcAft>
                <a:spcPts val="0"/>
              </a:spcAft>
              <a:buSzPts val="1200"/>
              <a:buNone/>
            </a:pPr>
            <a:r>
              <a:t/>
            </a:r>
            <a:endParaRPr sz="1200"/>
          </a:p>
          <a:p>
            <a:pPr indent="-228600" lvl="0" marL="457200" rtl="0" algn="l">
              <a:spcBef>
                <a:spcPts val="0"/>
              </a:spcBef>
              <a:spcAft>
                <a:spcPts val="0"/>
              </a:spcAft>
              <a:buSzPts val="1200"/>
              <a:buNone/>
            </a:pPr>
            <a:r>
              <a:rPr lang="en-US" sz="1200"/>
              <a:t>Friend Networking and Social Integration</a:t>
            </a:r>
            <a:endParaRPr sz="1200"/>
          </a:p>
          <a:p>
            <a:pPr indent="-228600" lvl="0" marL="457200" rtl="0" algn="l">
              <a:spcBef>
                <a:spcPts val="0"/>
              </a:spcBef>
              <a:spcAft>
                <a:spcPts val="0"/>
              </a:spcAft>
              <a:buSzPts val="1200"/>
              <a:buNone/>
            </a:pPr>
            <a:r>
              <a:t/>
            </a:r>
            <a:endParaRPr sz="1200"/>
          </a:p>
          <a:p>
            <a:pPr indent="-228600" lvl="0" marL="457200" rtl="0" algn="l">
              <a:spcBef>
                <a:spcPts val="0"/>
              </a:spcBef>
              <a:spcAft>
                <a:spcPts val="0"/>
              </a:spcAft>
              <a:buSzPts val="1200"/>
              <a:buNone/>
            </a:pPr>
            <a:r>
              <a:rPr lang="en-US" sz="1200"/>
              <a:t>Premium Subscription Model</a:t>
            </a:r>
            <a:endParaRPr sz="1200"/>
          </a:p>
          <a:p>
            <a:pPr indent="-228600" lvl="0" marL="457200" rtl="0" algn="l">
              <a:spcBef>
                <a:spcPts val="0"/>
              </a:spcBef>
              <a:spcAft>
                <a:spcPts val="0"/>
              </a:spcAft>
              <a:buSzPts val="1200"/>
              <a:buNone/>
            </a:pPr>
            <a:r>
              <a:t/>
            </a:r>
            <a:endParaRPr sz="1200"/>
          </a:p>
          <a:p>
            <a:pPr indent="-228600" lvl="0" marL="457200" rtl="0" algn="l">
              <a:spcBef>
                <a:spcPts val="0"/>
              </a:spcBef>
              <a:spcAft>
                <a:spcPts val="0"/>
              </a:spcAft>
              <a:buSzPts val="1200"/>
              <a:buNone/>
            </a:pPr>
            <a:r>
              <a:rPr lang="en-US" sz="1200"/>
              <a:t>Expanded Music Library</a:t>
            </a:r>
            <a:endParaRPr sz="1200"/>
          </a:p>
          <a:p>
            <a:pPr indent="-228600" lvl="0" marL="457200" rtl="0" algn="l">
              <a:spcBef>
                <a:spcPts val="0"/>
              </a:spcBef>
              <a:spcAft>
                <a:spcPts val="0"/>
              </a:spcAft>
              <a:buSzPts val="1200"/>
              <a:buNone/>
            </a:pPr>
            <a:r>
              <a:t/>
            </a:r>
            <a:endParaRPr sz="1200"/>
          </a:p>
          <a:p>
            <a:pPr indent="-228600" lvl="0" marL="457200" rtl="0" algn="l">
              <a:spcBef>
                <a:spcPts val="0"/>
              </a:spcBef>
              <a:spcAft>
                <a:spcPts val="0"/>
              </a:spcAft>
              <a:buSzPts val="1200"/>
              <a:buNone/>
            </a:pPr>
            <a:r>
              <a:rPr lang="en-US" sz="1200"/>
              <a:t>Personalized Recommendations and Discovery</a:t>
            </a:r>
            <a:endParaRPr sz="1200"/>
          </a:p>
          <a:p>
            <a:pPr indent="-228600" lvl="0" marL="457200" rtl="0" algn="l">
              <a:spcBef>
                <a:spcPts val="0"/>
              </a:spcBef>
              <a:spcAft>
                <a:spcPts val="0"/>
              </a:spcAft>
              <a:buSzPts val="1200"/>
              <a:buNone/>
            </a:pPr>
            <a:r>
              <a:t/>
            </a:r>
            <a:endParaRPr sz="1200"/>
          </a:p>
          <a:p>
            <a:pPr indent="-228600" lvl="0" marL="457200" rtl="0" algn="l">
              <a:spcBef>
                <a:spcPts val="0"/>
              </a:spcBef>
              <a:spcAft>
                <a:spcPts val="0"/>
              </a:spcAft>
              <a:buSzPts val="1200"/>
              <a:buNone/>
            </a:pPr>
            <a:r>
              <a:rPr lang="en-US" sz="1200"/>
              <a:t>Community Engagement and User Interaction</a:t>
            </a:r>
            <a:endParaRPr sz="1200"/>
          </a:p>
          <a:p>
            <a:pPr indent="-228600" lvl="0" marL="457200" rtl="0" algn="l">
              <a:spcBef>
                <a:spcPts val="0"/>
              </a:spcBef>
              <a:spcAft>
                <a:spcPts val="0"/>
              </a:spcAft>
              <a:buSzPts val="1200"/>
              <a:buNone/>
            </a:pPr>
            <a:r>
              <a:t/>
            </a:r>
            <a:endParaRPr sz="1200"/>
          </a:p>
          <a:p>
            <a:pPr indent="-228600" lvl="0" marL="457200" rtl="0" algn="l">
              <a:spcBef>
                <a:spcPts val="0"/>
              </a:spcBef>
              <a:spcAft>
                <a:spcPts val="0"/>
              </a:spcAft>
              <a:buSzPts val="1200"/>
              <a:buNone/>
            </a:pPr>
            <a:r>
              <a:rPr lang="en-US" sz="1200"/>
              <a:t>Cross-Platform Compatibility</a:t>
            </a:r>
            <a:endParaRPr sz="1200"/>
          </a:p>
          <a:p>
            <a:pPr indent="0" lvl="0" marL="0" rtl="0" algn="l">
              <a:spcBef>
                <a:spcPts val="0"/>
              </a:spcBef>
              <a:spcAft>
                <a:spcPts val="0"/>
              </a:spcAft>
              <a:buNone/>
            </a:pPr>
            <a:r>
              <a:t/>
            </a:r>
            <a:endParaRPr sz="1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5"/>
          <p:cNvSpPr txBox="1"/>
          <p:nvPr>
            <p:ph type="title"/>
          </p:nvPr>
        </p:nvSpPr>
        <p:spPr>
          <a:xfrm>
            <a:off x="131032" y="682130"/>
            <a:ext cx="2936082"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US" sz="1600" u="none" cap="none" strike="noStrike">
                <a:solidFill>
                  <a:srgbClr val="213163"/>
                </a:solidFill>
                <a:latin typeface="Arial"/>
                <a:ea typeface="Arial"/>
                <a:cs typeface="Arial"/>
                <a:sym typeface="Arial"/>
              </a:rPr>
              <a:t>Conclusion</a:t>
            </a:r>
            <a:endParaRPr b="0" i="0" sz="1600" u="none" cap="none" strike="noStrike">
              <a:solidFill>
                <a:srgbClr val="000000"/>
              </a:solidFill>
              <a:latin typeface="Arial"/>
              <a:ea typeface="Arial"/>
              <a:cs typeface="Arial"/>
              <a:sym typeface="Arial"/>
            </a:endParaRPr>
          </a:p>
        </p:txBody>
      </p:sp>
      <p:cxnSp>
        <p:nvCxnSpPr>
          <p:cNvPr id="179" name="Google Shape;179;p25"/>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80" name="Google Shape;180;p25"/>
          <p:cNvSpPr txBox="1"/>
          <p:nvPr/>
        </p:nvSpPr>
        <p:spPr>
          <a:xfrm>
            <a:off x="138652" y="4713110"/>
            <a:ext cx="707168"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Source :</a:t>
            </a:r>
            <a:endParaRPr/>
          </a:p>
        </p:txBody>
      </p:sp>
      <p:sp>
        <p:nvSpPr>
          <p:cNvPr id="181" name="Google Shape;181;p25"/>
          <p:cNvSpPr txBox="1"/>
          <p:nvPr/>
        </p:nvSpPr>
        <p:spPr>
          <a:xfrm>
            <a:off x="1168475" y="1824500"/>
            <a:ext cx="5733300" cy="20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t>Stay connected with Mewsick to discover and enjoy sick tunes. </a:t>
            </a:r>
            <a:endParaRPr sz="15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457200" lvl="0" marL="1371600" rtl="0" algn="l">
              <a:spcBef>
                <a:spcPts val="0"/>
              </a:spcBef>
              <a:spcAft>
                <a:spcPts val="0"/>
              </a:spcAft>
              <a:buNone/>
            </a:pPr>
            <a:r>
              <a:rPr lang="en-US" sz="2000"/>
              <a:t>Peace out!</a:t>
            </a:r>
            <a:endParaRPr sz="2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6"/>
          <p:cNvSpPr txBox="1"/>
          <p:nvPr>
            <p:ph type="title"/>
          </p:nvPr>
        </p:nvSpPr>
        <p:spPr>
          <a:xfrm>
            <a:off x="3504528" y="2334505"/>
            <a:ext cx="2149019" cy="47448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3000">
                <a:solidFill>
                  <a:srgbClr val="223366"/>
                </a:solidFil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descr="A blue and white rectangle with a white border&#10;&#10;Description automatically generated" id="82" name="Google Shape;82;p1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83" name="Google Shape;83;p14"/>
          <p:cNvSpPr txBox="1"/>
          <p:nvPr/>
        </p:nvSpPr>
        <p:spPr>
          <a:xfrm>
            <a:off x="2422762" y="970065"/>
            <a:ext cx="4283236" cy="433517"/>
          </a:xfrm>
          <a:prstGeom prst="rect">
            <a:avLst/>
          </a:prstGeom>
          <a:noFill/>
          <a:ln>
            <a:noFill/>
          </a:ln>
        </p:spPr>
        <p:txBody>
          <a:bodyPr anchorCtr="0" anchor="t" bIns="0" lIns="0" spcFirstLastPara="1" rIns="0" wrap="square" tIns="0">
            <a:spAutoFit/>
          </a:bodyPr>
          <a:lstStyle/>
          <a:p>
            <a:pPr indent="0" lvl="0" marL="0" marR="0" rtl="0" algn="ctr">
              <a:lnSpc>
                <a:spcPct val="196500"/>
              </a:lnSpc>
              <a:spcBef>
                <a:spcPts val="0"/>
              </a:spcBef>
              <a:spcAft>
                <a:spcPts val="0"/>
              </a:spcAft>
              <a:buNone/>
            </a:pPr>
            <a:r>
              <a:rPr b="1" i="0" lang="en-US" sz="2000" u="none" cap="none" strike="noStrike">
                <a:solidFill>
                  <a:srgbClr val="213164"/>
                </a:solidFill>
                <a:latin typeface="Arial"/>
                <a:ea typeface="Arial"/>
                <a:cs typeface="Arial"/>
                <a:sym typeface="Arial"/>
              </a:rPr>
              <a:t>CAPSTONE PROJECT SHOWCASE</a:t>
            </a:r>
            <a:endParaRPr/>
          </a:p>
        </p:txBody>
      </p:sp>
      <p:sp>
        <p:nvSpPr>
          <p:cNvPr id="84" name="Google Shape;84;p14"/>
          <p:cNvSpPr/>
          <p:nvPr/>
        </p:nvSpPr>
        <p:spPr>
          <a:xfrm>
            <a:off x="956310" y="3037840"/>
            <a:ext cx="7227570" cy="530626"/>
          </a:xfrm>
          <a:prstGeom prst="roundRect">
            <a:avLst>
              <a:gd fmla="val 16667" name="adj"/>
            </a:avLst>
          </a:prstGeom>
          <a:solidFill>
            <a:srgbClr val="DFDDFB"/>
          </a:solidFill>
          <a:ln cap="flat" cmpd="sng" w="25400">
            <a:solidFill>
              <a:srgbClr val="DFDD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5" name="Google Shape;85;p14"/>
          <p:cNvSpPr txBox="1"/>
          <p:nvPr/>
        </p:nvSpPr>
        <p:spPr>
          <a:xfrm>
            <a:off x="1504077" y="3189726"/>
            <a:ext cx="6135846" cy="239040"/>
          </a:xfrm>
          <a:prstGeom prst="rect">
            <a:avLst/>
          </a:prstGeom>
          <a:noFill/>
          <a:ln>
            <a:noFill/>
          </a:ln>
        </p:spPr>
        <p:txBody>
          <a:bodyPr anchorCtr="0" anchor="t" bIns="0" lIns="0" spcFirstLastPara="1" rIns="0" wrap="square" tIns="0">
            <a:spAutoFit/>
          </a:bodyPr>
          <a:lstStyle/>
          <a:p>
            <a:pPr indent="0" lvl="0" marL="0" marR="0" rtl="0" algn="ctr">
              <a:lnSpc>
                <a:spcPct val="124749"/>
              </a:lnSpc>
              <a:spcBef>
                <a:spcPts val="0"/>
              </a:spcBef>
              <a:spcAft>
                <a:spcPts val="0"/>
              </a:spcAft>
              <a:buNone/>
            </a:pPr>
            <a:r>
              <a:rPr b="1" i="0" lang="en-US" sz="1600" u="none" cap="none" strike="noStrike">
                <a:solidFill>
                  <a:schemeClr val="dk1"/>
                </a:solidFill>
                <a:latin typeface="Arial"/>
                <a:ea typeface="Arial"/>
                <a:cs typeface="Arial"/>
                <a:sym typeface="Arial"/>
              </a:rPr>
              <a:t>MUSIC WEB APPLICATION USING DJANGO FRAMEWORK </a:t>
            </a:r>
            <a:endParaRPr b="0" i="0" sz="1600" u="none" cap="none" strike="noStrike">
              <a:solidFill>
                <a:schemeClr val="dk1"/>
              </a:solidFill>
              <a:latin typeface="Arial"/>
              <a:ea typeface="Arial"/>
              <a:cs typeface="Arial"/>
              <a:sym typeface="Arial"/>
            </a:endParaRPr>
          </a:p>
        </p:txBody>
      </p:sp>
      <p:sp>
        <p:nvSpPr>
          <p:cNvPr id="86" name="Google Shape;86;p14"/>
          <p:cNvSpPr txBox="1"/>
          <p:nvPr/>
        </p:nvSpPr>
        <p:spPr>
          <a:xfrm>
            <a:off x="3872230" y="2704572"/>
            <a:ext cx="1399540" cy="239040"/>
          </a:xfrm>
          <a:prstGeom prst="rect">
            <a:avLst/>
          </a:prstGeom>
          <a:noFill/>
          <a:ln>
            <a:noFill/>
          </a:ln>
        </p:spPr>
        <p:txBody>
          <a:bodyPr anchorCtr="0" anchor="t" bIns="0" lIns="0" spcFirstLastPara="1" rIns="0" wrap="square" tIns="0">
            <a:spAutoFit/>
          </a:bodyPr>
          <a:lstStyle/>
          <a:p>
            <a:pPr indent="0" lvl="0" marL="0" marR="0" rtl="0" algn="ctr">
              <a:lnSpc>
                <a:spcPct val="124749"/>
              </a:lnSpc>
              <a:spcBef>
                <a:spcPts val="0"/>
              </a:spcBef>
              <a:spcAft>
                <a:spcPts val="0"/>
              </a:spcAft>
              <a:buNone/>
            </a:pPr>
            <a:r>
              <a:rPr b="1" i="0" lang="en-US" sz="1600" u="none" cap="none" strike="noStrike">
                <a:solidFill>
                  <a:schemeClr val="lt1"/>
                </a:solidFill>
                <a:latin typeface="Arial"/>
                <a:ea typeface="Arial"/>
                <a:cs typeface="Arial"/>
                <a:sym typeface="Arial"/>
              </a:rPr>
              <a:t>Project Title</a:t>
            </a:r>
            <a:endParaRPr b="1" i="0" sz="1600" u="none" cap="none" strike="noStrike">
              <a:solidFill>
                <a:schemeClr val="lt1"/>
              </a:solidFill>
              <a:latin typeface="Arial"/>
              <a:ea typeface="Arial"/>
              <a:cs typeface="Arial"/>
              <a:sym typeface="Arial"/>
            </a:endParaRPr>
          </a:p>
        </p:txBody>
      </p:sp>
      <p:sp>
        <p:nvSpPr>
          <p:cNvPr id="87" name="Google Shape;87;p14"/>
          <p:cNvSpPr txBox="1"/>
          <p:nvPr/>
        </p:nvSpPr>
        <p:spPr>
          <a:xfrm>
            <a:off x="1276813" y="4029973"/>
            <a:ext cx="6590375" cy="512320"/>
          </a:xfrm>
          <a:prstGeom prst="rect">
            <a:avLst/>
          </a:prstGeom>
          <a:noFill/>
          <a:ln>
            <a:noFill/>
          </a:ln>
        </p:spPr>
        <p:txBody>
          <a:bodyPr anchorCtr="0" anchor="t" bIns="0" lIns="0" spcFirstLastPara="1" rIns="0" wrap="square" tIns="0">
            <a:spAutoFit/>
          </a:bodyPr>
          <a:lstStyle/>
          <a:p>
            <a:pPr indent="0" lvl="0" marL="0" marR="0" rtl="0" algn="ctr">
              <a:lnSpc>
                <a:spcPct val="124749"/>
              </a:lnSpc>
              <a:spcBef>
                <a:spcPts val="0"/>
              </a:spcBef>
              <a:spcAft>
                <a:spcPts val="0"/>
              </a:spcAft>
              <a:buNone/>
            </a:pPr>
            <a:r>
              <a:rPr b="0" i="0" lang="en-US" sz="1600" u="none" cap="none" strike="noStrike">
                <a:solidFill>
                  <a:schemeClr val="lt1"/>
                </a:solidFill>
                <a:latin typeface="Arial"/>
                <a:ea typeface="Arial"/>
                <a:cs typeface="Arial"/>
                <a:sym typeface="Arial"/>
              </a:rPr>
              <a:t>Abstract | Problem Statement | Project Overview | Proposed Solution | Technology Used | Modelling &amp; Results | Conclusion </a:t>
            </a:r>
            <a:endParaRPr b="0" i="0" sz="1600" u="none" cap="none" strike="noStrik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5"/>
          <p:cNvSpPr txBox="1"/>
          <p:nvPr>
            <p:ph type="title"/>
          </p:nvPr>
        </p:nvSpPr>
        <p:spPr>
          <a:xfrm>
            <a:off x="131032" y="682130"/>
            <a:ext cx="2936082"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US" sz="1600" u="none" cap="none" strike="noStrike">
                <a:solidFill>
                  <a:srgbClr val="213163"/>
                </a:solidFill>
                <a:latin typeface="Arial"/>
                <a:ea typeface="Arial"/>
                <a:cs typeface="Arial"/>
                <a:sym typeface="Arial"/>
              </a:rPr>
              <a:t>Abstract</a:t>
            </a:r>
            <a:endParaRPr b="0" i="0" sz="1600" u="none" cap="none" strike="noStrike">
              <a:solidFill>
                <a:srgbClr val="000000"/>
              </a:solidFill>
              <a:latin typeface="Arial"/>
              <a:ea typeface="Arial"/>
              <a:cs typeface="Arial"/>
              <a:sym typeface="Arial"/>
            </a:endParaRPr>
          </a:p>
        </p:txBody>
      </p:sp>
      <p:cxnSp>
        <p:nvCxnSpPr>
          <p:cNvPr id="93" name="Google Shape;93;p15"/>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94" name="Google Shape;94;p15"/>
          <p:cNvSpPr txBox="1"/>
          <p:nvPr/>
        </p:nvSpPr>
        <p:spPr>
          <a:xfrm>
            <a:off x="138652" y="4713110"/>
            <a:ext cx="707168"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Source : </a:t>
            </a:r>
            <a:endParaRPr/>
          </a:p>
        </p:txBody>
      </p:sp>
      <p:sp>
        <p:nvSpPr>
          <p:cNvPr id="95" name="Google Shape;95;p15"/>
          <p:cNvSpPr txBox="1"/>
          <p:nvPr/>
        </p:nvSpPr>
        <p:spPr>
          <a:xfrm>
            <a:off x="360375" y="1356300"/>
            <a:ext cx="8550600" cy="29253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457200" lvl="0" marL="1371600" rtl="0" algn="l">
              <a:spcBef>
                <a:spcPts val="0"/>
              </a:spcBef>
              <a:spcAft>
                <a:spcPts val="0"/>
              </a:spcAft>
              <a:buNone/>
            </a:pPr>
            <a:r>
              <a:rPr lang="en-US"/>
              <a:t> </a:t>
            </a:r>
            <a:r>
              <a:rPr lang="en-US"/>
              <a:t>Mewsick: Redefining Music Streaming with Django</a:t>
            </a:r>
            <a:endParaRPr/>
          </a:p>
          <a:p>
            <a:pPr indent="457200" lvl="0" marL="1371600" rtl="0" algn="l">
              <a:spcBef>
                <a:spcPts val="0"/>
              </a:spcBef>
              <a:spcAft>
                <a:spcPts val="0"/>
              </a:spcAft>
              <a:buNone/>
            </a:pPr>
            <a:r>
              <a:t/>
            </a:r>
            <a:endParaRPr/>
          </a:p>
          <a:p>
            <a:pPr indent="457200" lvl="0" marL="13716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US"/>
              <a:t> Mewsick is a dynamic web music player crafted with Django Framework, offering an immersive and intuitive listening experience. Join us as we uncover the innovative techniques and special features that set Mewsick apart. From personalized playlists to seamless cross-device playback, discover how Mewsick is reshaping the future of music streaming.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6"/>
          <p:cNvSpPr txBox="1"/>
          <p:nvPr>
            <p:ph type="title"/>
          </p:nvPr>
        </p:nvSpPr>
        <p:spPr>
          <a:xfrm>
            <a:off x="131032" y="682130"/>
            <a:ext cx="2936082"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US" sz="1600" u="none" cap="none" strike="noStrike">
                <a:solidFill>
                  <a:srgbClr val="213163"/>
                </a:solidFill>
                <a:latin typeface="Arial"/>
                <a:ea typeface="Arial"/>
                <a:cs typeface="Arial"/>
                <a:sym typeface="Arial"/>
              </a:rPr>
              <a:t>Problem Statement</a:t>
            </a:r>
            <a:endParaRPr b="0" i="0" sz="1600" u="none" cap="none" strike="noStrike">
              <a:solidFill>
                <a:srgbClr val="000000"/>
              </a:solidFill>
              <a:latin typeface="Arial"/>
              <a:ea typeface="Arial"/>
              <a:cs typeface="Arial"/>
              <a:sym typeface="Arial"/>
            </a:endParaRPr>
          </a:p>
        </p:txBody>
      </p:sp>
      <p:cxnSp>
        <p:nvCxnSpPr>
          <p:cNvPr id="101" name="Google Shape;101;p16"/>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02" name="Google Shape;102;p16"/>
          <p:cNvSpPr txBox="1"/>
          <p:nvPr/>
        </p:nvSpPr>
        <p:spPr>
          <a:xfrm>
            <a:off x="138652" y="4713110"/>
            <a:ext cx="707168"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Source :</a:t>
            </a:r>
            <a:endParaRPr/>
          </a:p>
        </p:txBody>
      </p:sp>
      <p:sp>
        <p:nvSpPr>
          <p:cNvPr id="103" name="Google Shape;103;p16"/>
          <p:cNvSpPr txBox="1"/>
          <p:nvPr/>
        </p:nvSpPr>
        <p:spPr>
          <a:xfrm>
            <a:off x="698900" y="1454600"/>
            <a:ext cx="7698900" cy="2675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US"/>
              <a:t>User Registration Page</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eriod"/>
            </a:pPr>
            <a:r>
              <a:rPr lang="en-US"/>
              <a:t>Authentication</a:t>
            </a:r>
            <a:endParaRPr/>
          </a:p>
          <a:p>
            <a:pPr indent="0" lvl="0" marL="457200" rtl="0" algn="l">
              <a:spcBef>
                <a:spcPts val="0"/>
              </a:spcBef>
              <a:spcAft>
                <a:spcPts val="0"/>
              </a:spcAft>
              <a:buNone/>
            </a:pPr>
            <a:r>
              <a:rPr lang="en-US"/>
              <a:t> 	</a:t>
            </a:r>
            <a:endParaRPr/>
          </a:p>
          <a:p>
            <a:pPr indent="-317500" lvl="0" marL="457200" rtl="0" algn="l">
              <a:spcBef>
                <a:spcPts val="0"/>
              </a:spcBef>
              <a:spcAft>
                <a:spcPts val="0"/>
              </a:spcAft>
              <a:buSzPts val="1400"/>
              <a:buAutoNum type="arabicPeriod"/>
            </a:pPr>
            <a:r>
              <a:rPr lang="en-US"/>
              <a:t>Database Integration</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eriod"/>
            </a:pPr>
            <a:r>
              <a:rPr lang="en-US"/>
              <a:t>Linking other pages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eriod"/>
            </a:pPr>
            <a:r>
              <a:rPr lang="en-US"/>
              <a:t>In django the </a:t>
            </a:r>
            <a:r>
              <a:rPr lang="en-US"/>
              <a:t>external</a:t>
            </a:r>
            <a:r>
              <a:rPr lang="en-US"/>
              <a:t> css import is different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7"/>
          <p:cNvSpPr txBox="1"/>
          <p:nvPr>
            <p:ph type="title"/>
          </p:nvPr>
        </p:nvSpPr>
        <p:spPr>
          <a:xfrm>
            <a:off x="131032" y="682130"/>
            <a:ext cx="2936082"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US" sz="1600" u="none" cap="none" strike="noStrike">
                <a:solidFill>
                  <a:srgbClr val="213163"/>
                </a:solidFill>
                <a:latin typeface="Arial"/>
                <a:ea typeface="Arial"/>
                <a:cs typeface="Arial"/>
                <a:sym typeface="Arial"/>
              </a:rPr>
              <a:t>Project Overview</a:t>
            </a:r>
            <a:endParaRPr b="0" i="0" sz="1600" u="none" cap="none" strike="noStrike">
              <a:solidFill>
                <a:srgbClr val="000000"/>
              </a:solidFill>
              <a:latin typeface="Arial"/>
              <a:ea typeface="Arial"/>
              <a:cs typeface="Arial"/>
              <a:sym typeface="Arial"/>
            </a:endParaRPr>
          </a:p>
        </p:txBody>
      </p:sp>
      <p:cxnSp>
        <p:nvCxnSpPr>
          <p:cNvPr id="109" name="Google Shape;109;p17"/>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10" name="Google Shape;110;p17"/>
          <p:cNvSpPr txBox="1"/>
          <p:nvPr/>
        </p:nvSpPr>
        <p:spPr>
          <a:xfrm>
            <a:off x="138652" y="4713110"/>
            <a:ext cx="707168"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Source :</a:t>
            </a:r>
            <a:endParaRPr/>
          </a:p>
        </p:txBody>
      </p:sp>
      <p:pic>
        <p:nvPicPr>
          <p:cNvPr id="111" name="Google Shape;111;p17"/>
          <p:cNvPicPr preferRelativeResize="0"/>
          <p:nvPr/>
        </p:nvPicPr>
        <p:blipFill>
          <a:blip r:embed="rId3">
            <a:alphaModFix/>
          </a:blip>
          <a:stretch>
            <a:fillRect/>
          </a:stretch>
        </p:blipFill>
        <p:spPr>
          <a:xfrm>
            <a:off x="1261923" y="2033981"/>
            <a:ext cx="2699600" cy="1419249"/>
          </a:xfrm>
          <a:prstGeom prst="rect">
            <a:avLst/>
          </a:prstGeom>
          <a:noFill/>
          <a:ln>
            <a:noFill/>
          </a:ln>
        </p:spPr>
      </p:pic>
      <p:sp>
        <p:nvSpPr>
          <p:cNvPr id="112" name="Google Shape;112;p17"/>
          <p:cNvSpPr txBox="1"/>
          <p:nvPr/>
        </p:nvSpPr>
        <p:spPr>
          <a:xfrm>
            <a:off x="4984950" y="1706575"/>
            <a:ext cx="3815400" cy="17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The front end was developed using HTML to define the structure of the website, CSS for styling elements, and Bootstrap for utilizing prebuilt styles. On the other hand, the back end was implemented using Django, which serves as a framework for seamlessly integrating the front end and back end components, all powered by Python.</a:t>
            </a:r>
            <a:endParaRPr/>
          </a:p>
        </p:txBody>
      </p:sp>
      <p:sp>
        <p:nvSpPr>
          <p:cNvPr id="113" name="Google Shape;113;p17"/>
          <p:cNvSpPr txBox="1"/>
          <p:nvPr/>
        </p:nvSpPr>
        <p:spPr>
          <a:xfrm>
            <a:off x="1189250" y="1706575"/>
            <a:ext cx="1635300" cy="5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Front end</a:t>
            </a:r>
            <a:endParaRPr/>
          </a:p>
        </p:txBody>
      </p:sp>
      <p:sp>
        <p:nvSpPr>
          <p:cNvPr id="114" name="Google Shape;114;p17"/>
          <p:cNvSpPr txBox="1"/>
          <p:nvPr/>
        </p:nvSpPr>
        <p:spPr>
          <a:xfrm>
            <a:off x="2913675" y="1706575"/>
            <a:ext cx="1127100" cy="32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Back end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8"/>
          <p:cNvSpPr txBox="1"/>
          <p:nvPr>
            <p:ph type="title"/>
          </p:nvPr>
        </p:nvSpPr>
        <p:spPr>
          <a:xfrm>
            <a:off x="131032" y="682130"/>
            <a:ext cx="2936082"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US" sz="1600" u="none" cap="none" strike="noStrike">
                <a:solidFill>
                  <a:srgbClr val="213163"/>
                </a:solidFill>
                <a:latin typeface="Arial"/>
                <a:ea typeface="Arial"/>
                <a:cs typeface="Arial"/>
                <a:sym typeface="Arial"/>
              </a:rPr>
              <a:t>Proposed Solution</a:t>
            </a:r>
            <a:endParaRPr b="0" i="0" sz="1600" u="none" cap="none" strike="noStrike">
              <a:solidFill>
                <a:srgbClr val="000000"/>
              </a:solidFill>
              <a:latin typeface="Arial"/>
              <a:ea typeface="Arial"/>
              <a:cs typeface="Arial"/>
              <a:sym typeface="Arial"/>
            </a:endParaRPr>
          </a:p>
        </p:txBody>
      </p:sp>
      <p:sp>
        <p:nvSpPr>
          <p:cNvPr id="120" name="Google Shape;120;p18"/>
          <p:cNvSpPr txBox="1"/>
          <p:nvPr/>
        </p:nvSpPr>
        <p:spPr>
          <a:xfrm>
            <a:off x="138533" y="1102220"/>
            <a:ext cx="8866934" cy="37683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US" sz="1400" u="none" cap="none" strike="noStrike">
                <a:solidFill>
                  <a:srgbClr val="374151"/>
                </a:solidFill>
                <a:latin typeface="Times New Roman"/>
                <a:ea typeface="Times New Roman"/>
                <a:cs typeface="Times New Roman"/>
                <a:sym typeface="Times New Roman"/>
              </a:rPr>
              <a:t>.</a:t>
            </a:r>
            <a:endParaRPr/>
          </a:p>
        </p:txBody>
      </p:sp>
      <p:cxnSp>
        <p:nvCxnSpPr>
          <p:cNvPr id="121" name="Google Shape;121;p18"/>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22" name="Google Shape;122;p18"/>
          <p:cNvSpPr txBox="1"/>
          <p:nvPr/>
        </p:nvSpPr>
        <p:spPr>
          <a:xfrm>
            <a:off x="138652" y="4713110"/>
            <a:ext cx="707168"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Source :</a:t>
            </a:r>
            <a:endParaRPr/>
          </a:p>
        </p:txBody>
      </p:sp>
      <p:sp>
        <p:nvSpPr>
          <p:cNvPr id="123" name="Google Shape;123;p18"/>
          <p:cNvSpPr txBox="1"/>
          <p:nvPr/>
        </p:nvSpPr>
        <p:spPr>
          <a:xfrm>
            <a:off x="895475" y="1390650"/>
            <a:ext cx="5809800" cy="2499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US"/>
              <a:t>Django helped to store the data</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US"/>
              <a:t>Now we can </a:t>
            </a:r>
            <a:r>
              <a:rPr lang="en-US">
                <a:solidFill>
                  <a:schemeClr val="dk1"/>
                </a:solidFill>
              </a:rPr>
              <a:t>a</a:t>
            </a:r>
            <a:r>
              <a:rPr lang="en-US">
                <a:solidFill>
                  <a:schemeClr val="dk1"/>
                </a:solidFill>
              </a:rPr>
              <a:t>uthenticate</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AutoNum type="arabicPeriod"/>
            </a:pPr>
            <a:r>
              <a:rPr lang="en-US">
                <a:solidFill>
                  <a:schemeClr val="dk1"/>
                </a:solidFill>
              </a:rPr>
              <a:t>Django integrated database(sqlite3)</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AutoNum type="arabicPeriod"/>
            </a:pPr>
            <a:r>
              <a:rPr lang="en-US">
                <a:solidFill>
                  <a:schemeClr val="dk1"/>
                </a:solidFill>
              </a:rPr>
              <a:t>get help from youtube</a:t>
            </a:r>
            <a:br>
              <a:rPr lang="en-US">
                <a:solidFill>
                  <a:schemeClr val="dk1"/>
                </a:solidFill>
              </a:rPr>
            </a:br>
            <a:endParaRPr>
              <a:solidFill>
                <a:schemeClr val="dk1"/>
              </a:solidFill>
            </a:endParaRPr>
          </a:p>
          <a:p>
            <a:pPr indent="-317500" lvl="0" marL="457200" rtl="0" algn="l">
              <a:spcBef>
                <a:spcPts val="0"/>
              </a:spcBef>
              <a:spcAft>
                <a:spcPts val="0"/>
              </a:spcAft>
              <a:buClr>
                <a:schemeClr val="dk1"/>
              </a:buClr>
              <a:buSzPts val="1400"/>
              <a:buAutoNum type="arabicPeriod"/>
            </a:pPr>
            <a:r>
              <a:rPr lang="en-US">
                <a:solidFill>
                  <a:schemeClr val="dk1"/>
                </a:solidFill>
              </a:rPr>
              <a:t>used internal css but now i know how to add external css</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9"/>
          <p:cNvSpPr txBox="1"/>
          <p:nvPr>
            <p:ph type="title"/>
          </p:nvPr>
        </p:nvSpPr>
        <p:spPr>
          <a:xfrm>
            <a:off x="131032" y="682130"/>
            <a:ext cx="2936082"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US" sz="1600" u="none" cap="none" strike="noStrike">
                <a:solidFill>
                  <a:srgbClr val="213163"/>
                </a:solidFill>
                <a:latin typeface="Arial"/>
                <a:ea typeface="Arial"/>
                <a:cs typeface="Arial"/>
                <a:sym typeface="Arial"/>
              </a:rPr>
              <a:t>Technology Used</a:t>
            </a:r>
            <a:endParaRPr b="0" i="0" sz="1600" u="none" cap="none" strike="noStrike">
              <a:solidFill>
                <a:srgbClr val="000000"/>
              </a:solidFill>
              <a:latin typeface="Arial"/>
              <a:ea typeface="Arial"/>
              <a:cs typeface="Arial"/>
              <a:sym typeface="Arial"/>
            </a:endParaRPr>
          </a:p>
        </p:txBody>
      </p:sp>
      <p:sp>
        <p:nvSpPr>
          <p:cNvPr id="129" name="Google Shape;129;p19"/>
          <p:cNvSpPr txBox="1"/>
          <p:nvPr/>
        </p:nvSpPr>
        <p:spPr>
          <a:xfrm>
            <a:off x="128063" y="1059160"/>
            <a:ext cx="5314387" cy="3790000"/>
          </a:xfrm>
          <a:prstGeom prst="rect">
            <a:avLst/>
          </a:prstGeom>
          <a:noFill/>
          <a:ln>
            <a:noFill/>
          </a:ln>
        </p:spPr>
        <p:txBody>
          <a:bodyPr anchorCtr="0" anchor="t" bIns="91425" lIns="91425" spcFirstLastPara="1" rIns="91425" wrap="square" tIns="91425">
            <a:noAutofit/>
          </a:bodyPr>
          <a:lstStyle/>
          <a:p>
            <a:pPr indent="-84454" lvl="0" marL="173355" marR="0" rtl="0" algn="l">
              <a:lnSpc>
                <a:spcPct val="100000"/>
              </a:lnSpc>
              <a:spcBef>
                <a:spcPts val="200"/>
              </a:spcBef>
              <a:spcAft>
                <a:spcPts val="0"/>
              </a:spcAft>
              <a:buClr>
                <a:srgbClr val="213163"/>
              </a:buClr>
              <a:buSzPts val="1400"/>
              <a:buFont typeface="Arial"/>
              <a:buNone/>
            </a:pPr>
            <a:r>
              <a:t/>
            </a:r>
            <a:endParaRPr b="0" i="0" sz="1400" u="none" cap="none" strike="noStrike">
              <a:solidFill>
                <a:srgbClr val="000000"/>
              </a:solidFill>
              <a:latin typeface="Arial"/>
              <a:ea typeface="Arial"/>
              <a:cs typeface="Arial"/>
              <a:sym typeface="Arial"/>
            </a:endParaRPr>
          </a:p>
          <a:p>
            <a:pPr indent="-84454" lvl="0" marL="173355" marR="0" rtl="0" algn="l">
              <a:lnSpc>
                <a:spcPct val="100000"/>
              </a:lnSpc>
              <a:spcBef>
                <a:spcPts val="200"/>
              </a:spcBef>
              <a:spcAft>
                <a:spcPts val="0"/>
              </a:spcAft>
              <a:buClr>
                <a:srgbClr val="213163"/>
              </a:buClr>
              <a:buSzPts val="1400"/>
              <a:buFont typeface="Arial"/>
              <a:buNone/>
            </a:pPr>
            <a:r>
              <a:t/>
            </a:r>
            <a:endParaRPr b="0" i="0" sz="1400" u="none" cap="none" strike="noStrike">
              <a:solidFill>
                <a:srgbClr val="000000"/>
              </a:solidFill>
              <a:latin typeface="Arial"/>
              <a:ea typeface="Arial"/>
              <a:cs typeface="Arial"/>
              <a:sym typeface="Arial"/>
            </a:endParaRPr>
          </a:p>
          <a:p>
            <a:pPr indent="-84454" lvl="0" marL="173355" marR="0" rtl="0" algn="l">
              <a:lnSpc>
                <a:spcPct val="100000"/>
              </a:lnSpc>
              <a:spcBef>
                <a:spcPts val="200"/>
              </a:spcBef>
              <a:spcAft>
                <a:spcPts val="0"/>
              </a:spcAft>
              <a:buClr>
                <a:srgbClr val="213163"/>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9"/>
          <p:cNvSpPr/>
          <p:nvPr/>
        </p:nvSpPr>
        <p:spPr>
          <a:xfrm>
            <a:off x="-84668" y="615950"/>
            <a:ext cx="8951601" cy="4064000"/>
          </a:xfrm>
          <a:custGeom>
            <a:rect b="b" l="l" r="r" t="t"/>
            <a:pathLst>
              <a:path extrusionOk="0" h="120000" w="120000">
                <a:moveTo>
                  <a:pt x="0" y="0"/>
                </a:moveTo>
                <a:lnTo>
                  <a:pt x="120000" y="0"/>
                </a:lnTo>
                <a:lnTo>
                  <a:pt x="120000" y="120000"/>
                </a:lnTo>
                <a:lnTo>
                  <a:pt x="0" y="120000"/>
                </a:lnTo>
                <a:close/>
              </a:path>
              <a:path extrusionOk="0" fill="none" h="120000" w="120000">
                <a:moveTo>
                  <a:pt x="-10000" y="0"/>
                </a:moveTo>
                <a:close/>
                <a:lnTo>
                  <a:pt x="-10000" y="120000"/>
                </a:lnTo>
              </a:path>
              <a:path extrusionOk="0" fill="none" h="120000" w="120000">
                <a:moveTo>
                  <a:pt x="-10000" y="22500"/>
                </a:moveTo>
                <a:lnTo>
                  <a:pt x="-46000" y="135000"/>
                </a:lnTo>
              </a:path>
            </a:pathLst>
          </a:custGeom>
          <a:noFill/>
          <a:ln>
            <a:noFill/>
          </a:ln>
        </p:spPr>
        <p:txBody>
          <a:bodyPr anchorCtr="1" anchor="ctr" bIns="45700" lIns="91425" spcFirstLastPara="1" rIns="91425" wrap="square" tIns="45700">
            <a:noAutofit/>
          </a:bodyPr>
          <a:lstStyle/>
          <a:p>
            <a:pPr indent="0" lvl="0" marL="0" rtl="0" algn="l">
              <a:spcBef>
                <a:spcPts val="0"/>
              </a:spcBef>
              <a:spcAft>
                <a:spcPts val="0"/>
              </a:spcAft>
              <a:buNone/>
            </a:pPr>
            <a:r>
              <a:t/>
            </a:r>
            <a:endParaRPr/>
          </a:p>
        </p:txBody>
      </p:sp>
      <p:pic>
        <p:nvPicPr>
          <p:cNvPr id="131" name="Google Shape;131;p19"/>
          <p:cNvPicPr preferRelativeResize="0"/>
          <p:nvPr/>
        </p:nvPicPr>
        <p:blipFill rotWithShape="1">
          <a:blip r:embed="rId3">
            <a:alphaModFix/>
          </a:blip>
          <a:srcRect b="0" l="0" r="0" t="0"/>
          <a:stretch/>
        </p:blipFill>
        <p:spPr>
          <a:xfrm>
            <a:off x="1021171" y="1723257"/>
            <a:ext cx="2956469" cy="2573047"/>
          </a:xfrm>
          <a:prstGeom prst="rect">
            <a:avLst/>
          </a:prstGeom>
          <a:noFill/>
          <a:ln>
            <a:noFill/>
          </a:ln>
        </p:spPr>
      </p:pic>
      <p:pic>
        <p:nvPicPr>
          <p:cNvPr id="132" name="Google Shape;132;p19"/>
          <p:cNvPicPr preferRelativeResize="0"/>
          <p:nvPr/>
        </p:nvPicPr>
        <p:blipFill rotWithShape="1">
          <a:blip r:embed="rId4">
            <a:alphaModFix/>
          </a:blip>
          <a:srcRect b="0" l="0" r="0" t="0"/>
          <a:stretch/>
        </p:blipFill>
        <p:spPr>
          <a:xfrm>
            <a:off x="4564380" y="1712692"/>
            <a:ext cx="4165599" cy="2090952"/>
          </a:xfrm>
          <a:prstGeom prst="rect">
            <a:avLst/>
          </a:prstGeom>
          <a:noFill/>
          <a:ln>
            <a:noFill/>
          </a:ln>
        </p:spPr>
      </p:pic>
      <p:sp>
        <p:nvSpPr>
          <p:cNvPr id="133" name="Google Shape;133;p19"/>
          <p:cNvSpPr txBox="1"/>
          <p:nvPr/>
        </p:nvSpPr>
        <p:spPr>
          <a:xfrm>
            <a:off x="1000361" y="1361511"/>
            <a:ext cx="3318484"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Front-end</a:t>
            </a:r>
            <a:endParaRPr/>
          </a:p>
        </p:txBody>
      </p:sp>
      <p:sp>
        <p:nvSpPr>
          <p:cNvPr id="134" name="Google Shape;134;p19"/>
          <p:cNvSpPr txBox="1"/>
          <p:nvPr/>
        </p:nvSpPr>
        <p:spPr>
          <a:xfrm>
            <a:off x="4865736" y="1287522"/>
            <a:ext cx="358096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Back-end</a:t>
            </a:r>
            <a:endParaRPr/>
          </a:p>
        </p:txBody>
      </p:sp>
      <p:cxnSp>
        <p:nvCxnSpPr>
          <p:cNvPr id="135" name="Google Shape;135;p19"/>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36" name="Google Shape;136;p19"/>
          <p:cNvSpPr txBox="1"/>
          <p:nvPr/>
        </p:nvSpPr>
        <p:spPr>
          <a:xfrm>
            <a:off x="138652" y="4713110"/>
            <a:ext cx="707168"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Source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0"/>
          <p:cNvSpPr txBox="1"/>
          <p:nvPr>
            <p:ph type="title"/>
          </p:nvPr>
        </p:nvSpPr>
        <p:spPr>
          <a:xfrm>
            <a:off x="131032" y="682130"/>
            <a:ext cx="2936082"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US" sz="1600" u="none" cap="none" strike="noStrike">
                <a:solidFill>
                  <a:srgbClr val="213163"/>
                </a:solidFill>
                <a:latin typeface="Arial"/>
                <a:ea typeface="Arial"/>
                <a:cs typeface="Arial"/>
                <a:sym typeface="Arial"/>
              </a:rPr>
              <a:t>Modelling &amp; Results</a:t>
            </a:r>
            <a:endParaRPr b="0" i="0" sz="1600" u="none" cap="none" strike="noStrike">
              <a:solidFill>
                <a:srgbClr val="000000"/>
              </a:solidFill>
              <a:latin typeface="Arial"/>
              <a:ea typeface="Arial"/>
              <a:cs typeface="Arial"/>
              <a:sym typeface="Arial"/>
            </a:endParaRPr>
          </a:p>
        </p:txBody>
      </p:sp>
      <p:cxnSp>
        <p:nvCxnSpPr>
          <p:cNvPr id="142" name="Google Shape;142;p20"/>
          <p:cNvCxnSpPr/>
          <p:nvPr/>
        </p:nvCxnSpPr>
        <p:spPr>
          <a:xfrm>
            <a:off x="0" y="4675910"/>
            <a:ext cx="9144000" cy="0"/>
          </a:xfrm>
          <a:prstGeom prst="straightConnector1">
            <a:avLst/>
          </a:prstGeom>
          <a:noFill/>
          <a:ln cap="flat" cmpd="sng" w="9525">
            <a:solidFill>
              <a:srgbClr val="BFBFBF"/>
            </a:solidFill>
            <a:prstDash val="solid"/>
            <a:round/>
            <a:headEnd len="sm" w="sm" type="none"/>
            <a:tailEnd len="sm" w="sm" type="none"/>
          </a:ln>
        </p:spPr>
      </p:cxnSp>
      <p:sp>
        <p:nvSpPr>
          <p:cNvPr id="143" name="Google Shape;143;p20"/>
          <p:cNvSpPr txBox="1"/>
          <p:nvPr/>
        </p:nvSpPr>
        <p:spPr>
          <a:xfrm>
            <a:off x="138652" y="4713110"/>
            <a:ext cx="707168"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Source :</a:t>
            </a:r>
            <a:endParaRPr/>
          </a:p>
        </p:txBody>
      </p:sp>
      <p:pic>
        <p:nvPicPr>
          <p:cNvPr id="144" name="Google Shape;144;p20"/>
          <p:cNvPicPr preferRelativeResize="0"/>
          <p:nvPr/>
        </p:nvPicPr>
        <p:blipFill>
          <a:blip r:embed="rId3">
            <a:alphaModFix/>
          </a:blip>
          <a:stretch>
            <a:fillRect/>
          </a:stretch>
        </p:blipFill>
        <p:spPr>
          <a:xfrm>
            <a:off x="717000" y="1296975"/>
            <a:ext cx="1998432" cy="1067975"/>
          </a:xfrm>
          <a:prstGeom prst="rect">
            <a:avLst/>
          </a:prstGeom>
          <a:noFill/>
          <a:ln>
            <a:noFill/>
          </a:ln>
        </p:spPr>
      </p:pic>
      <p:pic>
        <p:nvPicPr>
          <p:cNvPr id="145" name="Google Shape;145;p20"/>
          <p:cNvPicPr preferRelativeResize="0"/>
          <p:nvPr/>
        </p:nvPicPr>
        <p:blipFill>
          <a:blip r:embed="rId4">
            <a:alphaModFix/>
          </a:blip>
          <a:stretch>
            <a:fillRect/>
          </a:stretch>
        </p:blipFill>
        <p:spPr>
          <a:xfrm>
            <a:off x="2715425" y="2364950"/>
            <a:ext cx="1998451" cy="1067974"/>
          </a:xfrm>
          <a:prstGeom prst="rect">
            <a:avLst/>
          </a:prstGeom>
          <a:noFill/>
          <a:ln>
            <a:noFill/>
          </a:ln>
        </p:spPr>
      </p:pic>
      <p:sp>
        <p:nvSpPr>
          <p:cNvPr id="146" name="Google Shape;146;p20"/>
          <p:cNvSpPr txBox="1"/>
          <p:nvPr/>
        </p:nvSpPr>
        <p:spPr>
          <a:xfrm>
            <a:off x="717000" y="3559825"/>
            <a:ext cx="39969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The signup and login pages are functioning successfully, and the data entered by users is being stored in the database accurately.</a:t>
            </a:r>
            <a:endParaRPr/>
          </a:p>
        </p:txBody>
      </p:sp>
      <p:cxnSp>
        <p:nvCxnSpPr>
          <p:cNvPr id="147" name="Google Shape;147;p20"/>
          <p:cNvCxnSpPr/>
          <p:nvPr/>
        </p:nvCxnSpPr>
        <p:spPr>
          <a:xfrm>
            <a:off x="5074125" y="725450"/>
            <a:ext cx="29700" cy="3765900"/>
          </a:xfrm>
          <a:prstGeom prst="straightConnector1">
            <a:avLst/>
          </a:prstGeom>
          <a:noFill/>
          <a:ln cap="flat" cmpd="sng" w="9525">
            <a:solidFill>
              <a:schemeClr val="dk2"/>
            </a:solidFill>
            <a:prstDash val="solid"/>
            <a:round/>
            <a:headEnd len="med" w="med" type="none"/>
            <a:tailEnd len="med" w="med" type="none"/>
          </a:ln>
        </p:spPr>
      </p:cxnSp>
      <p:pic>
        <p:nvPicPr>
          <p:cNvPr id="148" name="Google Shape;148;p20"/>
          <p:cNvPicPr preferRelativeResize="0"/>
          <p:nvPr/>
        </p:nvPicPr>
        <p:blipFill>
          <a:blip r:embed="rId5">
            <a:alphaModFix/>
          </a:blip>
          <a:stretch>
            <a:fillRect/>
          </a:stretch>
        </p:blipFill>
        <p:spPr>
          <a:xfrm>
            <a:off x="5256225" y="1488610"/>
            <a:ext cx="3735375" cy="1783816"/>
          </a:xfrm>
          <a:prstGeom prst="rect">
            <a:avLst/>
          </a:prstGeom>
          <a:noFill/>
          <a:ln>
            <a:noFill/>
          </a:ln>
        </p:spPr>
      </p:pic>
      <p:sp>
        <p:nvSpPr>
          <p:cNvPr id="149" name="Google Shape;149;p20"/>
          <p:cNvSpPr txBox="1"/>
          <p:nvPr/>
        </p:nvSpPr>
        <p:spPr>
          <a:xfrm>
            <a:off x="5292150" y="3639100"/>
            <a:ext cx="36996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The songs are playing properly, indicating successful implementation.</a:t>
            </a:r>
            <a:endParaRPr sz="1200">
              <a:solidFill>
                <a:srgbClr val="ECECEC"/>
              </a:solidFill>
              <a:highlight>
                <a:schemeClr val="accent2"/>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1"/>
          <p:cNvSpPr txBox="1"/>
          <p:nvPr>
            <p:ph type="title"/>
          </p:nvPr>
        </p:nvSpPr>
        <p:spPr>
          <a:xfrm>
            <a:off x="155850" y="613142"/>
            <a:ext cx="8832300" cy="451933"/>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US"/>
              <a:t>Homepage</a:t>
            </a:r>
            <a:endParaRPr/>
          </a:p>
        </p:txBody>
      </p:sp>
      <p:pic>
        <p:nvPicPr>
          <p:cNvPr id="155" name="Google Shape;155;p21"/>
          <p:cNvPicPr preferRelativeResize="0"/>
          <p:nvPr/>
        </p:nvPicPr>
        <p:blipFill>
          <a:blip r:embed="rId3">
            <a:alphaModFix/>
          </a:blip>
          <a:stretch>
            <a:fillRect/>
          </a:stretch>
        </p:blipFill>
        <p:spPr>
          <a:xfrm>
            <a:off x="817050" y="1253375"/>
            <a:ext cx="7509898" cy="33064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